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3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6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64.png"/><Relationship Id="rId4" Type="http://schemas.openxmlformats.org/officeDocument/2006/relationships/image" Target="../media/image5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6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6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algeb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algebra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ector multi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 multiplication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Among all v,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Among all v,</a:t>
            </a:r>
          </a:p>
          <a:p>
            <a:pPr defTabSz="514095">
              <a:defRPr sz="7040"/>
            </a:pPr>
            <a:r>
              <a:t>some v is parallel to Av.</a:t>
            </a:r>
          </a:p>
          <a:p>
            <a:pPr defTabSz="514095">
              <a:defRPr sz="7040"/>
            </a:pPr>
            <a:r>
              <a:t>that v is eigenvector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260850" y="3343076"/>
            <a:ext cx="4482947" cy="30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Visualiz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Visualizing </a:t>
            </a:r>
          </a:p>
          <a:p>
            <a:pPr>
              <a:defRPr sz="5600"/>
            </a:pPr>
            <a:r>
              <a:t>eigenvectors</a:t>
            </a:r>
          </a:p>
          <a:p>
            <a:pPr>
              <a:defRPr sz="3600"/>
            </a:pPr>
            <a:r>
              <a:t>http://setosa.io/ev/eigenvectors-and-eigenvalues/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6373" y="1948773"/>
            <a:ext cx="6908039" cy="585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2977" y="2019222"/>
            <a:ext cx="6908039" cy="571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788" y="1502285"/>
            <a:ext cx="10113224" cy="674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Line"/>
          <p:cNvSpPr/>
          <p:nvPr/>
        </p:nvSpPr>
        <p:spPr>
          <a:xfrm flipV="1">
            <a:off x="2734671" y="7273031"/>
            <a:ext cx="1706297" cy="2200861"/>
          </a:xfrm>
          <a:prstGeom prst="line">
            <a:avLst/>
          </a:prstGeom>
          <a:ln w="88900">
            <a:solidFill>
              <a:srgbClr val="9659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84" name="eigenspace"/>
          <p:cNvSpPr txBox="1"/>
          <p:nvPr/>
        </p:nvSpPr>
        <p:spPr>
          <a:xfrm>
            <a:off x="8173944" y="652357"/>
            <a:ext cx="211968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eigenspace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5877" y="3464563"/>
            <a:ext cx="3205310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 flipV="1">
            <a:off x="7589290" y="4791774"/>
            <a:ext cx="764654" cy="101473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6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69" name="6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6</a:t>
            </a:r>
          </a:p>
        </p:txBody>
      </p:sp>
      <p:sp>
        <p:nvSpPr>
          <p:cNvPr id="170" name="8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8</a:t>
            </a:r>
          </a:p>
        </p:txBody>
      </p:sp>
      <p:sp>
        <p:nvSpPr>
          <p:cNvPr id="17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" name="Line"/>
          <p:cNvSpPr/>
          <p:nvPr/>
        </p:nvSpPr>
        <p:spPr>
          <a:xfrm flipV="1">
            <a:off x="8362766" y="3848982"/>
            <a:ext cx="709746" cy="9505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5877" y="3464563"/>
            <a:ext cx="3589947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7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8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9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80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81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3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4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5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6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6</a:t>
            </a:r>
          </a:p>
        </p:txBody>
      </p:sp>
      <p:sp>
        <p:nvSpPr>
          <p:cNvPr id="187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188" name="4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4</a:t>
            </a:r>
          </a:p>
        </p:txBody>
      </p:sp>
      <p:sp>
        <p:nvSpPr>
          <p:cNvPr id="189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0" name="Line"/>
          <p:cNvSpPr/>
          <p:nvPr/>
        </p:nvSpPr>
        <p:spPr>
          <a:xfrm flipV="1">
            <a:off x="7457183" y="4864751"/>
            <a:ext cx="1235005" cy="607824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1" name="Line"/>
          <p:cNvSpPr/>
          <p:nvPr/>
        </p:nvSpPr>
        <p:spPr>
          <a:xfrm flipV="1">
            <a:off x="8695567" y="4268724"/>
            <a:ext cx="1240295" cy="5963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vector add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 addition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35795" y="3571045"/>
            <a:ext cx="4743859" cy="250014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7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8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99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00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201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4</a:t>
            </a:r>
          </a:p>
        </p:txBody>
      </p:sp>
      <p:sp>
        <p:nvSpPr>
          <p:cNvPr id="202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3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4" name="2"/>
          <p:cNvSpPr txBox="1"/>
          <p:nvPr/>
        </p:nvSpPr>
        <p:spPr>
          <a:xfrm>
            <a:off x="8486089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6" name="1"/>
          <p:cNvSpPr txBox="1"/>
          <p:nvPr/>
        </p:nvSpPr>
        <p:spPr>
          <a:xfrm>
            <a:off x="7271382" y="522200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207" name="Circle"/>
          <p:cNvSpPr/>
          <p:nvPr/>
        </p:nvSpPr>
        <p:spPr>
          <a:xfrm>
            <a:off x="8555990" y="533637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8" name="Line"/>
          <p:cNvSpPr/>
          <p:nvPr/>
        </p:nvSpPr>
        <p:spPr>
          <a:xfrm flipV="1">
            <a:off x="7582484" y="5381385"/>
            <a:ext cx="1013541" cy="437716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9" name="Line"/>
          <p:cNvSpPr/>
          <p:nvPr/>
        </p:nvSpPr>
        <p:spPr>
          <a:xfrm flipV="1">
            <a:off x="9085476" y="3401717"/>
            <a:ext cx="1013542" cy="437716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0" name="Line"/>
          <p:cNvSpPr/>
          <p:nvPr/>
        </p:nvSpPr>
        <p:spPr>
          <a:xfrm flipV="1">
            <a:off x="8605515" y="3410308"/>
            <a:ext cx="1489235" cy="1974317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1" name="Line"/>
          <p:cNvSpPr/>
          <p:nvPr/>
        </p:nvSpPr>
        <p:spPr>
          <a:xfrm flipV="1">
            <a:off x="7587052" y="3406584"/>
            <a:ext cx="2486354" cy="242362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4"/>
          <p:cNvSpPr txBox="1"/>
          <p:nvPr/>
        </p:nvSpPr>
        <p:spPr>
          <a:xfrm>
            <a:off x="9984814" y="39724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4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5" name="Line"/>
          <p:cNvSpPr/>
          <p:nvPr/>
        </p:nvSpPr>
        <p:spPr>
          <a:xfrm flipH="1" flipV="1">
            <a:off x="9470561" y="3380105"/>
            <a:ext cx="499971" cy="881613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Line"/>
          <p:cNvSpPr/>
          <p:nvPr/>
        </p:nvSpPr>
        <p:spPr>
          <a:xfrm flipH="1">
            <a:off x="6931341" y="4607393"/>
            <a:ext cx="51377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17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61009" y="3716777"/>
            <a:ext cx="4522279" cy="29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9" name="Line"/>
          <p:cNvSpPr/>
          <p:nvPr/>
        </p:nvSpPr>
        <p:spPr>
          <a:xfrm>
            <a:off x="6151653" y="5487630"/>
            <a:ext cx="50831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0" name="Line"/>
          <p:cNvSpPr/>
          <p:nvPr/>
        </p:nvSpPr>
        <p:spPr>
          <a:xfrm flipH="1">
            <a:off x="5993680" y="5489485"/>
            <a:ext cx="1442455" cy="1442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1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22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23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224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5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6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7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8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6</a:t>
            </a:r>
          </a:p>
        </p:txBody>
      </p:sp>
      <p:sp>
        <p:nvSpPr>
          <p:cNvPr id="229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230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1" name="-1"/>
          <p:cNvSpPr txBox="1"/>
          <p:nvPr/>
        </p:nvSpPr>
        <p:spPr>
          <a:xfrm>
            <a:off x="6739438" y="5415386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232" name="Line"/>
          <p:cNvSpPr/>
          <p:nvPr/>
        </p:nvSpPr>
        <p:spPr>
          <a:xfrm>
            <a:off x="6961701" y="4599671"/>
            <a:ext cx="1" cy="90121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3" name="2"/>
          <p:cNvSpPr txBox="1"/>
          <p:nvPr/>
        </p:nvSpPr>
        <p:spPr>
          <a:xfrm>
            <a:off x="7443300" y="4416893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234" name="Line"/>
          <p:cNvSpPr/>
          <p:nvPr/>
        </p:nvSpPr>
        <p:spPr>
          <a:xfrm flipV="1">
            <a:off x="6965883" y="3410050"/>
            <a:ext cx="2478678" cy="1203851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5" name="Line"/>
          <p:cNvSpPr/>
          <p:nvPr/>
        </p:nvSpPr>
        <p:spPr>
          <a:xfrm flipH="1">
            <a:off x="9469176" y="54683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6" name="Line"/>
          <p:cNvSpPr/>
          <p:nvPr/>
        </p:nvSpPr>
        <p:spPr>
          <a:xfrm>
            <a:off x="9463130" y="3387080"/>
            <a:ext cx="1" cy="270710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7" name="6"/>
          <p:cNvSpPr txBox="1"/>
          <p:nvPr/>
        </p:nvSpPr>
        <p:spPr>
          <a:xfrm>
            <a:off x="9491589" y="312820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6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7450231" y="3406673"/>
            <a:ext cx="2021964" cy="206428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9" name="Circle"/>
          <p:cNvSpPr/>
          <p:nvPr/>
        </p:nvSpPr>
        <p:spPr>
          <a:xfrm>
            <a:off x="6910901" y="454395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0" name="Line"/>
          <p:cNvSpPr/>
          <p:nvPr/>
        </p:nvSpPr>
        <p:spPr>
          <a:xfrm flipH="1" flipV="1">
            <a:off x="6964901" y="4616618"/>
            <a:ext cx="484689" cy="84698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Vector sp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 spaces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quirements…"/>
          <p:cNvSpPr txBox="1"/>
          <p:nvPr/>
        </p:nvSpPr>
        <p:spPr>
          <a:xfrm>
            <a:off x="204977" y="2387599"/>
            <a:ext cx="12594845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Requirements </a:t>
            </a:r>
          </a:p>
          <a:p>
            <a:pPr>
              <a:defRPr sz="8000"/>
            </a:pPr>
            <a:r>
              <a:t>to become a vector space: </a:t>
            </a:r>
          </a:p>
          <a:p>
            <a:pPr>
              <a:defRPr sz="8000"/>
            </a:pPr>
            <a:r>
              <a:t>linear combinations</a:t>
            </a:r>
          </a:p>
          <a:p>
            <a:pPr>
              <a:defRPr sz="8000"/>
            </a:pPr>
            <a:r>
              <a:t>still stay in the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ar combinations"/>
          <p:cNvSpPr txBox="1"/>
          <p:nvPr/>
        </p:nvSpPr>
        <p:spPr>
          <a:xfrm>
            <a:off x="2012949" y="2957871"/>
            <a:ext cx="8978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linear combinations</a:t>
            </a:r>
          </a:p>
        </p:txBody>
      </p:sp>
      <p:pic>
        <p:nvPicPr>
          <p:cNvPr id="247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62443" y="4390478"/>
            <a:ext cx="5360794" cy="13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/>
          <p:cNvSpPr/>
          <p:nvPr/>
        </p:nvSpPr>
        <p:spPr>
          <a:xfrm flipV="1">
            <a:off x="4373710" y="5577368"/>
            <a:ext cx="1" cy="188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9" name="scalars"/>
          <p:cNvSpPr txBox="1"/>
          <p:nvPr/>
        </p:nvSpPr>
        <p:spPr>
          <a:xfrm>
            <a:off x="3579781" y="7562475"/>
            <a:ext cx="1587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scalars</a:t>
            </a:r>
          </a:p>
        </p:txBody>
      </p:sp>
      <p:sp>
        <p:nvSpPr>
          <p:cNvPr id="250" name="Line"/>
          <p:cNvSpPr/>
          <p:nvPr/>
        </p:nvSpPr>
        <p:spPr>
          <a:xfrm flipV="1">
            <a:off x="4350233" y="5635452"/>
            <a:ext cx="2588145" cy="1877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1" name="Line"/>
          <p:cNvSpPr/>
          <p:nvPr/>
        </p:nvSpPr>
        <p:spPr>
          <a:xfrm flipH="1" flipV="1">
            <a:off x="5853553" y="5624485"/>
            <a:ext cx="2761148" cy="18996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Line"/>
          <p:cNvSpPr/>
          <p:nvPr/>
        </p:nvSpPr>
        <p:spPr>
          <a:xfrm flipV="1">
            <a:off x="8618288" y="5508969"/>
            <a:ext cx="1" cy="2025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3" name="vectors"/>
          <p:cNvSpPr txBox="1"/>
          <p:nvPr/>
        </p:nvSpPr>
        <p:spPr>
          <a:xfrm>
            <a:off x="7811559" y="7630874"/>
            <a:ext cx="1613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 flipV="1">
            <a:off x="6324198" y="3298393"/>
            <a:ext cx="1" cy="54394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6" name="Line"/>
          <p:cNvSpPr/>
          <p:nvPr/>
        </p:nvSpPr>
        <p:spPr>
          <a:xfrm>
            <a:off x="3440868" y="6018098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7" name="x"/>
          <p:cNvSpPr txBox="1"/>
          <p:nvPr/>
        </p:nvSpPr>
        <p:spPr>
          <a:xfrm>
            <a:off x="9338833" y="56942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58" name="y"/>
          <p:cNvSpPr txBox="1"/>
          <p:nvPr/>
        </p:nvSpPr>
        <p:spPr>
          <a:xfrm>
            <a:off x="6152748" y="253802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59" name="e.g., not a vector space"/>
          <p:cNvSpPr txBox="1"/>
          <p:nvPr>
            <p:ph type="title"/>
          </p:nvPr>
        </p:nvSpPr>
        <p:spPr>
          <a:xfrm>
            <a:off x="1270000" y="1667122"/>
            <a:ext cx="10464800" cy="1115623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e.g., not a vector space</a:t>
            </a:r>
          </a:p>
        </p:txBody>
      </p:sp>
      <p:sp>
        <p:nvSpPr>
          <p:cNvPr id="260" name="linear combinations…"/>
          <p:cNvSpPr/>
          <p:nvPr/>
        </p:nvSpPr>
        <p:spPr>
          <a:xfrm>
            <a:off x="6330324" y="3388629"/>
            <a:ext cx="2726774" cy="2603336"/>
          </a:xfrm>
          <a:prstGeom prst="rect">
            <a:avLst/>
          </a:prstGeom>
          <a:blipFill>
            <a:blip r:embed="rId2">
              <a:alphaModFix amt="57831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linear combinations</a:t>
            </a:r>
          </a:p>
          <a:p>
            <a:pPr>
              <a:defRPr sz="2300">
                <a:solidFill>
                  <a:srgbClr val="FFFFFF"/>
                </a:solidFill>
              </a:defRPr>
            </a:pPr>
            <a:r>
              <a:t>can’t stay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473" y="4178498"/>
            <a:ext cx="6571778" cy="139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n spac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</a:t>
            </a:r>
            <a:r>
              <a:rPr baseline="31999"/>
              <a:t>n</a:t>
            </a:r>
            <a:r>
              <a:t>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space</a:t>
            </a:r>
            <a:r>
              <a:t> </a:t>
            </a:r>
          </a:p>
          <a:p>
            <a:pPr defTabSz="502412">
              <a:defRPr sz="6880"/>
            </a:pPr>
            <a:r>
              <a:t>consists of all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vectors</a:t>
            </a:r>
            <a:r>
              <a:t> </a:t>
            </a:r>
          </a:p>
          <a:p>
            <a:pPr defTabSz="502412">
              <a:defRPr sz="6880"/>
            </a:pPr>
            <a:r>
              <a:t>with n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810992" y="2343768"/>
            <a:ext cx="5382892" cy="9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5175" y="355637"/>
            <a:ext cx="1232209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>
            <a:off x="2355606" y="5776036"/>
            <a:ext cx="8211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9" name="0"/>
          <p:cNvSpPr txBox="1"/>
          <p:nvPr/>
        </p:nvSpPr>
        <p:spPr>
          <a:xfrm>
            <a:off x="6381699" y="585120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0</a:t>
            </a:r>
          </a:p>
        </p:txBody>
      </p:sp>
      <p:sp>
        <p:nvSpPr>
          <p:cNvPr id="270" name="π"/>
          <p:cNvSpPr txBox="1"/>
          <p:nvPr/>
        </p:nvSpPr>
        <p:spPr>
          <a:xfrm>
            <a:off x="9599090" y="5861295"/>
            <a:ext cx="27202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π</a:t>
            </a:r>
          </a:p>
        </p:txBody>
      </p:sp>
      <p:sp>
        <p:nvSpPr>
          <p:cNvPr id="271" name="-2"/>
          <p:cNvSpPr txBox="1"/>
          <p:nvPr/>
        </p:nvSpPr>
        <p:spPr>
          <a:xfrm>
            <a:off x="4403339" y="585120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272" name="0.5"/>
          <p:cNvSpPr txBox="1"/>
          <p:nvPr/>
        </p:nvSpPr>
        <p:spPr>
          <a:xfrm>
            <a:off x="6725108" y="5851206"/>
            <a:ext cx="4320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0.5</a:t>
            </a:r>
          </a:p>
        </p:txBody>
      </p:sp>
      <p:sp>
        <p:nvSpPr>
          <p:cNvPr id="273" name="Circle"/>
          <p:cNvSpPr/>
          <p:nvPr/>
        </p:nvSpPr>
        <p:spPr>
          <a:xfrm>
            <a:off x="4511301" y="57253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4" name="Circle"/>
          <p:cNvSpPr/>
          <p:nvPr/>
        </p:nvSpPr>
        <p:spPr>
          <a:xfrm>
            <a:off x="644308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5" name="Circle"/>
          <p:cNvSpPr/>
          <p:nvPr/>
        </p:nvSpPr>
        <p:spPr>
          <a:xfrm>
            <a:off x="689033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6" name="Circle"/>
          <p:cNvSpPr/>
          <p:nvPr/>
        </p:nvSpPr>
        <p:spPr>
          <a:xfrm>
            <a:off x="9684300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629" y="1689845"/>
            <a:ext cx="8643683" cy="217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45175" y="125937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6324198" y="4869926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1" name="Line"/>
          <p:cNvSpPr/>
          <p:nvPr/>
        </p:nvSpPr>
        <p:spPr>
          <a:xfrm>
            <a:off x="3440868" y="7576775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2" name="x"/>
          <p:cNvSpPr txBox="1"/>
          <p:nvPr/>
        </p:nvSpPr>
        <p:spPr>
          <a:xfrm>
            <a:off x="9221031" y="721460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83" name="y"/>
          <p:cNvSpPr txBox="1"/>
          <p:nvPr/>
        </p:nvSpPr>
        <p:spPr>
          <a:xfrm>
            <a:off x="6152748" y="41951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84" name="3"/>
          <p:cNvSpPr txBox="1"/>
          <p:nvPr/>
        </p:nvSpPr>
        <p:spPr>
          <a:xfrm>
            <a:off x="6054895" y="5149051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285" name="-2"/>
          <p:cNvSpPr txBox="1"/>
          <p:nvPr/>
        </p:nvSpPr>
        <p:spPr>
          <a:xfrm>
            <a:off x="4598936" y="754071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286" name="Circle"/>
          <p:cNvSpPr/>
          <p:nvPr/>
        </p:nvSpPr>
        <p:spPr>
          <a:xfrm>
            <a:off x="6260698" y="752604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7" name="1"/>
          <p:cNvSpPr txBox="1"/>
          <p:nvPr/>
        </p:nvSpPr>
        <p:spPr>
          <a:xfrm>
            <a:off x="6788959" y="754071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288" name="Circle"/>
          <p:cNvSpPr/>
          <p:nvPr/>
        </p:nvSpPr>
        <p:spPr>
          <a:xfrm>
            <a:off x="6858860" y="506757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9" name="Circle"/>
          <p:cNvSpPr/>
          <p:nvPr/>
        </p:nvSpPr>
        <p:spPr>
          <a:xfrm>
            <a:off x="4706898" y="5288816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0" name="Circle"/>
          <p:cNvSpPr/>
          <p:nvPr/>
        </p:nvSpPr>
        <p:spPr>
          <a:xfrm>
            <a:off x="7541074" y="7007307"/>
            <a:ext cx="101601" cy="10147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29188" y="1652472"/>
            <a:ext cx="4619612" cy="218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45175" y="224380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 flipV="1">
            <a:off x="6641165" y="4964002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5" name="Line"/>
          <p:cNvSpPr/>
          <p:nvPr/>
        </p:nvSpPr>
        <p:spPr>
          <a:xfrm>
            <a:off x="2851429" y="7538522"/>
            <a:ext cx="75794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6" name="Line"/>
          <p:cNvSpPr/>
          <p:nvPr/>
        </p:nvSpPr>
        <p:spPr>
          <a:xfrm flipH="1">
            <a:off x="5189730" y="6366472"/>
            <a:ext cx="2616359" cy="261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7" name="x"/>
          <p:cNvSpPr txBox="1"/>
          <p:nvPr/>
        </p:nvSpPr>
        <p:spPr>
          <a:xfrm>
            <a:off x="10507903" y="71763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98" name="y"/>
          <p:cNvSpPr txBox="1"/>
          <p:nvPr/>
        </p:nvSpPr>
        <p:spPr>
          <a:xfrm>
            <a:off x="4653166" y="896575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299" name="z"/>
          <p:cNvSpPr txBox="1"/>
          <p:nvPr/>
        </p:nvSpPr>
        <p:spPr>
          <a:xfrm>
            <a:off x="6469715" y="416958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300" name="Line"/>
          <p:cNvSpPr/>
          <p:nvPr/>
        </p:nvSpPr>
        <p:spPr>
          <a:xfrm flipH="1">
            <a:off x="9153080" y="7531945"/>
            <a:ext cx="629740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1" name="Line"/>
          <p:cNvSpPr/>
          <p:nvPr/>
        </p:nvSpPr>
        <p:spPr>
          <a:xfrm flipH="1">
            <a:off x="6013091" y="8157647"/>
            <a:ext cx="317622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2" name="Line"/>
          <p:cNvSpPr/>
          <p:nvPr/>
        </p:nvSpPr>
        <p:spPr>
          <a:xfrm>
            <a:off x="9156448" y="6365941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3" name="Circle"/>
          <p:cNvSpPr/>
          <p:nvPr/>
        </p:nvSpPr>
        <p:spPr>
          <a:xfrm>
            <a:off x="9105648" y="626472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4" name="3"/>
          <p:cNvSpPr txBox="1"/>
          <p:nvPr/>
        </p:nvSpPr>
        <p:spPr>
          <a:xfrm>
            <a:off x="9628925" y="7177368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305" name="-1"/>
          <p:cNvSpPr txBox="1"/>
          <p:nvPr/>
        </p:nvSpPr>
        <p:spPr>
          <a:xfrm>
            <a:off x="5691050" y="7929047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306" name="2"/>
          <p:cNvSpPr txBox="1"/>
          <p:nvPr/>
        </p:nvSpPr>
        <p:spPr>
          <a:xfrm>
            <a:off x="8878932" y="612495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307" name="Circle"/>
          <p:cNvSpPr/>
          <p:nvPr/>
        </p:nvSpPr>
        <p:spPr>
          <a:xfrm>
            <a:off x="6590365" y="748756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8" name="-2"/>
          <p:cNvSpPr txBox="1"/>
          <p:nvPr/>
        </p:nvSpPr>
        <p:spPr>
          <a:xfrm>
            <a:off x="4643253" y="7177368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-2</a:t>
            </a:r>
          </a:p>
        </p:txBody>
      </p:sp>
      <p:sp>
        <p:nvSpPr>
          <p:cNvPr id="309" name="Line"/>
          <p:cNvSpPr/>
          <p:nvPr/>
        </p:nvSpPr>
        <p:spPr>
          <a:xfrm flipH="1">
            <a:off x="4804641" y="6913299"/>
            <a:ext cx="629741" cy="62974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1"/>
          <p:cNvSpPr txBox="1"/>
          <p:nvPr/>
        </p:nvSpPr>
        <p:spPr>
          <a:xfrm>
            <a:off x="7315401" y="671619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5421732" y="6919395"/>
            <a:ext cx="1834537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2" name="Line"/>
          <p:cNvSpPr/>
          <p:nvPr/>
        </p:nvSpPr>
        <p:spPr>
          <a:xfrm flipH="1">
            <a:off x="5444180" y="4380354"/>
            <a:ext cx="1" cy="25517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3" name="Circle"/>
          <p:cNvSpPr/>
          <p:nvPr/>
        </p:nvSpPr>
        <p:spPr>
          <a:xfrm>
            <a:off x="5389672" y="43411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4" name="3"/>
          <p:cNvSpPr txBox="1"/>
          <p:nvPr/>
        </p:nvSpPr>
        <p:spPr>
          <a:xfrm>
            <a:off x="5162957" y="420133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232223" y="3246437"/>
            <a:ext cx="8540166" cy="326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845175" y="1536950"/>
            <a:ext cx="1314356" cy="123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lumn space"/>
          <p:cNvSpPr txBox="1"/>
          <p:nvPr/>
        </p:nvSpPr>
        <p:spPr>
          <a:xfrm>
            <a:off x="3142233" y="4216400"/>
            <a:ext cx="672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Column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lumns of Amxn  in Rm,…"/>
          <p:cNvSpPr txBox="1"/>
          <p:nvPr/>
        </p:nvSpPr>
        <p:spPr>
          <a:xfrm>
            <a:off x="234441" y="2387592"/>
            <a:ext cx="12535917" cy="497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Columns of A</a:t>
            </a:r>
            <a:r>
              <a:rPr baseline="31999"/>
              <a:t>mxn </a:t>
            </a:r>
            <a:r>
              <a:t> in R</a:t>
            </a:r>
            <a:r>
              <a:rPr baseline="31999"/>
              <a:t>m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</a:t>
            </a:r>
          </a:p>
          <a:p>
            <a:pPr>
              <a:defRPr sz="8000"/>
            </a:pPr>
            <a:r>
              <a:t>all their linear combinations</a:t>
            </a:r>
          </a:p>
          <a:p>
            <a:pPr>
              <a:defRPr sz="8000"/>
            </a:pPr>
            <a:r>
              <a:t>form a subspace:</a:t>
            </a:r>
          </a:p>
          <a:p>
            <a:pPr>
              <a:defRPr sz="8000"/>
            </a:pPr>
            <a:r>
              <a:t>column space, C(A)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3212" y="3650853"/>
            <a:ext cx="4778342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 flipH="1" flipV="1">
            <a:off x="5090744" y="3721965"/>
            <a:ext cx="887934" cy="2305126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6" name="col2"/>
          <p:cNvSpPr txBox="1"/>
          <p:nvPr/>
        </p:nvSpPr>
        <p:spPr>
          <a:xfrm>
            <a:off x="4319004" y="3074179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col2</a:t>
            </a:r>
          </a:p>
        </p:txBody>
      </p:sp>
      <p:sp>
        <p:nvSpPr>
          <p:cNvPr id="327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8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9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30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31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332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334" name="Circle"/>
          <p:cNvSpPr/>
          <p:nvPr/>
        </p:nvSpPr>
        <p:spPr>
          <a:xfrm>
            <a:off x="5050242" y="3699145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6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5999820" y="5271954"/>
            <a:ext cx="1580269" cy="721773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8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0185" y="3087908"/>
            <a:ext cx="5584466" cy="382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l1 &amp; 2 NOT on a line…"/>
          <p:cNvSpPr txBox="1"/>
          <p:nvPr/>
        </p:nvSpPr>
        <p:spPr>
          <a:xfrm>
            <a:off x="1334262" y="3606800"/>
            <a:ext cx="10336277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NOT on a line</a:t>
            </a:r>
          </a:p>
          <a:p>
            <a:pPr>
              <a:defRPr sz="8000"/>
            </a:pPr>
            <a:r>
              <a:t>-&gt; independent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all their linear combinations?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5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47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9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0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1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2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35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5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1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2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63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64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5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6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7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8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374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69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70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72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340000">
            <a:off x="3456551" y="2301061"/>
            <a:ext cx="6093371" cy="609337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Whole space: R2…"/>
          <p:cNvSpPr txBox="1"/>
          <p:nvPr/>
        </p:nvSpPr>
        <p:spPr>
          <a:xfrm>
            <a:off x="7551060" y="7952844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  <a:endParaRPr baseline="31999"/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887" y="3650853"/>
            <a:ext cx="5407071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col1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174778" y="5288264"/>
            <a:ext cx="2403305" cy="1059386"/>
          </a:xfrm>
          <a:prstGeom prst="line">
            <a:avLst/>
          </a:prstGeom>
          <a:ln w="25400">
            <a:solidFill>
              <a:srgbClr val="E43D3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2" name="col2"/>
          <p:cNvSpPr txBox="1"/>
          <p:nvPr/>
        </p:nvSpPr>
        <p:spPr>
          <a:xfrm>
            <a:off x="4384246" y="6506014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col2</a:t>
            </a:r>
          </a:p>
        </p:txBody>
      </p:sp>
      <p:sp>
        <p:nvSpPr>
          <p:cNvPr id="383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4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5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86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87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388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389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390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1</a:t>
            </a:r>
          </a:p>
        </p:txBody>
      </p:sp>
      <p:sp>
        <p:nvSpPr>
          <p:cNvPr id="392" name="-5"/>
          <p:cNvSpPr txBox="1"/>
          <p:nvPr/>
        </p:nvSpPr>
        <p:spPr>
          <a:xfrm>
            <a:off x="5982757" y="611662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-5</a:t>
            </a:r>
          </a:p>
        </p:txBody>
      </p:sp>
      <p:sp>
        <p:nvSpPr>
          <p:cNvPr id="393" name="Circle"/>
          <p:cNvSpPr/>
          <p:nvPr/>
        </p:nvSpPr>
        <p:spPr>
          <a:xfrm>
            <a:off x="5107389" y="631627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l1 &amp; 2 on a line…"/>
          <p:cNvSpPr txBox="1"/>
          <p:nvPr/>
        </p:nvSpPr>
        <p:spPr>
          <a:xfrm>
            <a:off x="2519934" y="3606800"/>
            <a:ext cx="79649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on a line</a:t>
            </a:r>
          </a:p>
          <a:p>
            <a:pPr>
              <a:defRPr sz="8000"/>
            </a:pPr>
            <a:r>
              <a:t>-&gt; dependent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all their linear combinations?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0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1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02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grpSp>
        <p:nvGrpSpPr>
          <p:cNvPr id="40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40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0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0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0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0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09" name="Whole space: R2…"/>
          <p:cNvSpPr txBox="1"/>
          <p:nvPr/>
        </p:nvSpPr>
        <p:spPr>
          <a:xfrm>
            <a:off x="7551060" y="7952844"/>
            <a:ext cx="37225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  <a:endParaRPr baseline="31999"/>
          </a:p>
          <a:p>
            <a:pPr algn="l"/>
            <a:r>
              <a:t>Column space: 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im(whole space)…"/>
          <p:cNvSpPr txBox="1"/>
          <p:nvPr/>
        </p:nvSpPr>
        <p:spPr>
          <a:xfrm>
            <a:off x="738225" y="2489200"/>
            <a:ext cx="11528350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t>dim(whole space)</a:t>
            </a:r>
          </a:p>
          <a:p>
            <a:pPr>
              <a:defRPr sz="7700"/>
            </a:pPr>
            <a:r>
              <a:t>n rows </a:t>
            </a:r>
          </a:p>
          <a:p>
            <a:pPr>
              <a:defRPr sz="7700"/>
            </a:pPr>
            <a:r>
              <a:t>dim(column space)</a:t>
            </a:r>
          </a:p>
          <a:p>
            <a:pPr>
              <a:defRPr sz="7700"/>
            </a:pPr>
            <a:r>
              <a:t>n of independent columns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5972927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Whole space: R3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R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6035800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546994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5915" y="2610559"/>
            <a:ext cx="591005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Whole space: R3…"/>
          <p:cNvSpPr txBox="1"/>
          <p:nvPr/>
        </p:nvSpPr>
        <p:spPr>
          <a:xfrm>
            <a:off x="4594580" y="6442233"/>
            <a:ext cx="35954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252" y="2437504"/>
            <a:ext cx="4463978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  <a:endParaRPr baseline="31999"/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8446" y="2459084"/>
            <a:ext cx="5910054" cy="24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Whole space: R2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  <a:endParaRPr baseline="31999"/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our spaces in a matrix"/>
          <p:cNvSpPr txBox="1"/>
          <p:nvPr/>
        </p:nvSpPr>
        <p:spPr>
          <a:xfrm>
            <a:off x="1137666" y="4216400"/>
            <a:ext cx="107294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Four spaces in a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 mxn matrix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An mxn matrix </a:t>
            </a:r>
          </a:p>
          <a:p>
            <a:pPr defTabSz="502412">
              <a:defRPr sz="6880"/>
            </a:pPr>
            <a:r>
              <a:t>has two whole spaces:</a:t>
            </a:r>
          </a:p>
          <a:p>
            <a:pPr defTabSz="502412">
              <a:defRPr sz="6880"/>
            </a:pPr>
            <a:r>
              <a:t>R</a:t>
            </a:r>
            <a:r>
              <a:rPr baseline="31999"/>
              <a:t>m</a:t>
            </a:r>
            <a:r>
              <a:t> and R</a:t>
            </a:r>
            <a:r>
              <a:rPr baseline="31999"/>
              <a:t>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4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4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442" name="MathTypeImage.pdf" descr="MathTypeImage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MathTypeImage.pdf" descr="MathTypeImage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445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7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8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49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50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sp>
        <p:nvSpPr>
          <p:cNvPr id="45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454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455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6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6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62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463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466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8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9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70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7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0295" y="2857500"/>
            <a:ext cx="2564248" cy="403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60389" y="1763186"/>
            <a:ext cx="8683923" cy="32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672754" y="5512325"/>
            <a:ext cx="7839645" cy="247805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null space"/>
          <p:cNvSpPr txBox="1"/>
          <p:nvPr/>
        </p:nvSpPr>
        <p:spPr>
          <a:xfrm>
            <a:off x="5524822" y="7877589"/>
            <a:ext cx="195515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null space</a:t>
            </a:r>
          </a:p>
        </p:txBody>
      </p:sp>
      <p:sp>
        <p:nvSpPr>
          <p:cNvPr id="476" name="Rounded Rectangle"/>
          <p:cNvSpPr/>
          <p:nvPr/>
        </p:nvSpPr>
        <p:spPr>
          <a:xfrm>
            <a:off x="6924219" y="2443082"/>
            <a:ext cx="896530" cy="1989413"/>
          </a:xfrm>
          <a:prstGeom prst="roundRect">
            <a:avLst>
              <a:gd name="adj" fmla="val 21249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7" name="Rounded Rectangle"/>
          <p:cNvSpPr/>
          <p:nvPr/>
        </p:nvSpPr>
        <p:spPr>
          <a:xfrm>
            <a:off x="2613061" y="3075242"/>
            <a:ext cx="517702" cy="590179"/>
          </a:xfrm>
          <a:prstGeom prst="roundRect">
            <a:avLst>
              <a:gd name="adj" fmla="val 3111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480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481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3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4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5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86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87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88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489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492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493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4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5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96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97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  <p:sp>
        <p:nvSpPr>
          <p:cNvPr id="49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null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29918" y="4836104"/>
            <a:ext cx="4145101" cy="355938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eft null space"/>
          <p:cNvSpPr txBox="1"/>
          <p:nvPr/>
        </p:nvSpPr>
        <p:spPr>
          <a:xfrm>
            <a:off x="5163058" y="8866952"/>
            <a:ext cx="2678684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left null space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494612" y="1150650"/>
            <a:ext cx="12015576" cy="3214180"/>
            <a:chOff x="0" y="0"/>
            <a:chExt cx="12015574" cy="3214179"/>
          </a:xfrm>
        </p:grpSpPr>
        <p:pic>
          <p:nvPicPr>
            <p:cNvPr id="502" name="MathTypeImage.pdf" descr="MathType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693" y="0"/>
              <a:ext cx="12010882" cy="321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ounded Rectangle"/>
            <p:cNvSpPr/>
            <p:nvPr/>
          </p:nvSpPr>
          <p:spPr>
            <a:xfrm>
              <a:off x="0" y="1372451"/>
              <a:ext cx="517702" cy="590179"/>
            </a:xfrm>
            <a:prstGeom prst="roundRect">
              <a:avLst>
                <a:gd name="adj" fmla="val 3111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Rounded Rectangle"/>
            <p:cNvSpPr/>
            <p:nvPr/>
          </p:nvSpPr>
          <p:spPr>
            <a:xfrm>
              <a:off x="1990383" y="1197378"/>
              <a:ext cx="3306083" cy="940324"/>
            </a:xfrm>
            <a:prstGeom prst="roundRect">
              <a:avLst>
                <a:gd name="adj" fmla="val 20259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508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509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1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2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3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14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15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16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517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520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521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2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3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24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25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  <p:sp>
        <p:nvSpPr>
          <p:cNvPr id="526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left null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529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column space</a:t>
            </a:r>
          </a:p>
        </p:txBody>
      </p:sp>
      <p:pic>
        <p:nvPicPr>
          <p:cNvPr id="53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2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3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4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37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3</a:t>
            </a:r>
          </a:p>
        </p:txBody>
      </p:sp>
      <p:pic>
        <p:nvPicPr>
          <p:cNvPr id="538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400000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MathTypeImage.pdf" descr="MathTypeImage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541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  <p:sp>
        <p:nvSpPr>
          <p:cNvPr id="542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3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4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45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46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</a:t>
            </a:r>
            <a:r>
              <a:rPr baseline="31999"/>
              <a:t>2</a:t>
            </a:r>
          </a:p>
        </p:txBody>
      </p:sp>
      <p:sp>
        <p:nvSpPr>
          <p:cNvPr id="547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left null space</a:t>
            </a:r>
          </a:p>
        </p:txBody>
      </p:sp>
      <p:sp>
        <p:nvSpPr>
          <p:cNvPr id="54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null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Table"/>
          <p:cNvGraphicFramePr/>
          <p:nvPr/>
        </p:nvGraphicFramePr>
        <p:xfrm>
          <a:off x="3482234" y="3052860"/>
          <a:ext cx="6632269" cy="38157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26453"/>
                <a:gridCol w="1326453"/>
                <a:gridCol w="1326453"/>
                <a:gridCol w="1326453"/>
                <a:gridCol w="1326453"/>
              </a:tblGrid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pic>
        <p:nvPicPr>
          <p:cNvPr id="551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5452" y="2688918"/>
            <a:ext cx="974246" cy="349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4208386" y="801482"/>
            <a:ext cx="974247" cy="356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"/>
          <p:cNvSpPr txBox="1"/>
          <p:nvPr/>
        </p:nvSpPr>
        <p:spPr>
          <a:xfrm>
            <a:off x="4665912" y="183466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554" name="r"/>
          <p:cNvSpPr txBox="1"/>
          <p:nvPr/>
        </p:nvSpPr>
        <p:spPr>
          <a:xfrm>
            <a:off x="2425561" y="402555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</a:t>
            </a:r>
          </a:p>
        </p:txBody>
      </p:sp>
      <p:pic>
        <p:nvPicPr>
          <p:cNvPr id="555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5400000">
            <a:off x="6012063" y="2575762"/>
            <a:ext cx="974246" cy="939357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n"/>
          <p:cNvSpPr txBox="1"/>
          <p:nvPr/>
        </p:nvSpPr>
        <p:spPr>
          <a:xfrm>
            <a:off x="6627156" y="7475528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</a:t>
            </a:r>
          </a:p>
        </p:txBody>
      </p:sp>
      <p:pic>
        <p:nvPicPr>
          <p:cNvPr id="557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064784" y="2154478"/>
            <a:ext cx="974247" cy="52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m"/>
          <p:cNvSpPr txBox="1"/>
          <p:nvPr/>
        </p:nvSpPr>
        <p:spPr>
          <a:xfrm>
            <a:off x="10908605" y="4702126"/>
            <a:ext cx="3894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559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423032" y="-261689"/>
            <a:ext cx="974247" cy="568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n-r"/>
          <p:cNvSpPr txBox="1"/>
          <p:nvPr/>
        </p:nvSpPr>
        <p:spPr>
          <a:xfrm>
            <a:off x="7799035" y="1834666"/>
            <a:ext cx="5799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n-r</a:t>
            </a:r>
          </a:p>
        </p:txBody>
      </p:sp>
      <p:pic>
        <p:nvPicPr>
          <p:cNvPr id="561" name="MathTypeImage.pdf" descr="MathType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5452" y="5491001"/>
            <a:ext cx="974246" cy="156075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m-r"/>
          <p:cNvSpPr txBox="1"/>
          <p:nvPr/>
        </p:nvSpPr>
        <p:spPr>
          <a:xfrm>
            <a:off x="2042962" y="5935695"/>
            <a:ext cx="66459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m-r</a:t>
            </a:r>
          </a:p>
        </p:txBody>
      </p:sp>
      <p:sp>
        <p:nvSpPr>
          <p:cNvPr id="563" name="null space"/>
          <p:cNvSpPr txBox="1"/>
          <p:nvPr/>
        </p:nvSpPr>
        <p:spPr>
          <a:xfrm>
            <a:off x="7202290" y="1223522"/>
            <a:ext cx="1773437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null space</a:t>
            </a:r>
          </a:p>
        </p:txBody>
      </p:sp>
      <p:sp>
        <p:nvSpPr>
          <p:cNvPr id="564" name="column space"/>
          <p:cNvSpPr txBox="1"/>
          <p:nvPr/>
        </p:nvSpPr>
        <p:spPr>
          <a:xfrm rot="16200000">
            <a:off x="146245" y="4007045"/>
            <a:ext cx="233759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column space</a:t>
            </a:r>
          </a:p>
        </p:txBody>
      </p:sp>
      <p:sp>
        <p:nvSpPr>
          <p:cNvPr id="565" name="row space"/>
          <p:cNvSpPr txBox="1"/>
          <p:nvPr/>
        </p:nvSpPr>
        <p:spPr>
          <a:xfrm>
            <a:off x="3917921" y="1223522"/>
            <a:ext cx="175855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row space</a:t>
            </a:r>
          </a:p>
        </p:txBody>
      </p:sp>
      <p:sp>
        <p:nvSpPr>
          <p:cNvPr id="566" name="left null space"/>
          <p:cNvSpPr txBox="1"/>
          <p:nvPr/>
        </p:nvSpPr>
        <p:spPr>
          <a:xfrm rot="16200000">
            <a:off x="387593" y="5917184"/>
            <a:ext cx="239415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left null space</a:t>
            </a:r>
          </a:p>
        </p:txBody>
      </p:sp>
      <p:sp>
        <p:nvSpPr>
          <p:cNvPr id="567" name="whole space (column)"/>
          <p:cNvSpPr txBox="1"/>
          <p:nvPr/>
        </p:nvSpPr>
        <p:spPr>
          <a:xfrm rot="5400000">
            <a:off x="9852504" y="4683616"/>
            <a:ext cx="3674509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(column)</a:t>
            </a:r>
          </a:p>
        </p:txBody>
      </p:sp>
      <p:sp>
        <p:nvSpPr>
          <p:cNvPr id="568" name="whole space (row)"/>
          <p:cNvSpPr txBox="1"/>
          <p:nvPr/>
        </p:nvSpPr>
        <p:spPr>
          <a:xfrm>
            <a:off x="5247579" y="7975841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whole space (row)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near transformation"/>
          <p:cNvSpPr txBox="1"/>
          <p:nvPr/>
        </p:nvSpPr>
        <p:spPr>
          <a:xfrm>
            <a:off x="1636522" y="4216400"/>
            <a:ext cx="97317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Linear transformation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328" y="3908425"/>
            <a:ext cx="5214321" cy="193674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Connection Line"/>
          <p:cNvSpPr/>
          <p:nvPr/>
        </p:nvSpPr>
        <p:spPr>
          <a:xfrm>
            <a:off x="5789593" y="3694429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 x on original grid…"/>
          <p:cNvSpPr txBox="1"/>
          <p:nvPr/>
        </p:nvSpPr>
        <p:spPr>
          <a:xfrm>
            <a:off x="360621" y="2565399"/>
            <a:ext cx="1228355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11111" indent="-1411111">
              <a:buSzPct val="100000"/>
              <a:buAutoNum type="arabicPeriod" startAt="1"/>
              <a:defRPr sz="7400"/>
            </a:pPr>
            <a:r>
              <a:t>place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on original grid</a:t>
            </a:r>
          </a:p>
          <a:p>
            <a:pPr marL="1411111" indent="-1411111">
              <a:buSzPct val="100000"/>
              <a:buAutoNum type="arabicPeriod" startAt="1"/>
              <a:defRPr sz="7400"/>
            </a:pPr>
            <a:r>
              <a:t>transform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t>onto A grid</a:t>
            </a:r>
          </a:p>
          <a:p>
            <a:pPr marL="1411111" indent="-1411111">
              <a:buSzPct val="100000"/>
              <a:buAutoNum type="arabicPeriod" startAt="1"/>
              <a:defRPr sz="7400"/>
            </a:pPr>
            <a:r>
              <a:t>read transformed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</a:p>
          <a:p>
            <a:pPr>
              <a:defRPr sz="7400"/>
            </a:pPr>
            <a:r>
              <a:t>on original grid (=b)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38190" y="4011414"/>
            <a:ext cx="5128496" cy="173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9745301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onnection Line"/>
          <p:cNvSpPr/>
          <p:nvPr/>
        </p:nvSpPr>
        <p:spPr>
          <a:xfrm>
            <a:off x="7276044" y="31765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8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58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591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592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6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599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grpSp>
        <p:nvGrpSpPr>
          <p:cNvPr id="603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601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  <p:sp>
          <p:nvSpPr>
            <p:cNvPr id="602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0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0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08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1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61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5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18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2" name="Connection Line"/>
          <p:cNvSpPr/>
          <p:nvPr/>
        </p:nvSpPr>
        <p:spPr>
          <a:xfrm>
            <a:off x="7986389" y="1326117"/>
            <a:ext cx="1082968" cy="77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0" h="18074" fill="norm" stroke="1" extrusionOk="0">
                <a:moveTo>
                  <a:pt x="20949" y="18074"/>
                </a:moveTo>
                <a:cubicBezTo>
                  <a:pt x="21600" y="1735"/>
                  <a:pt x="14617" y="-3526"/>
                  <a:pt x="0" y="229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pic>
        <p:nvPicPr>
          <p:cNvPr id="621" name="MathTypeImage.pdf" descr="MathTypeImage.pdf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10374030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onnection Line"/>
          <p:cNvSpPr/>
          <p:nvPr/>
        </p:nvSpPr>
        <p:spPr>
          <a:xfrm>
            <a:off x="75935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3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6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42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643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45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4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 sequence of nu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sequence of numbers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4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50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51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53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5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66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4" name="Connection Line"/>
          <p:cNvSpPr/>
          <p:nvPr/>
        </p:nvSpPr>
        <p:spPr>
          <a:xfrm>
            <a:off x="8877539" y="1326772"/>
            <a:ext cx="1131866" cy="73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5" fill="norm" stroke="1" extrusionOk="0">
                <a:moveTo>
                  <a:pt x="0" y="17865"/>
                </a:moveTo>
                <a:cubicBezTo>
                  <a:pt x="1277" y="1316"/>
                  <a:pt x="8477" y="-3735"/>
                  <a:pt x="21600" y="271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pic>
        <p:nvPicPr>
          <p:cNvPr id="663" name="MathTypeImage.pdf" descr="MathTypeImage.pdf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60" y="3650853"/>
            <a:ext cx="11191379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onnection Line"/>
          <p:cNvSpPr/>
          <p:nvPr/>
        </p:nvSpPr>
        <p:spPr>
          <a:xfrm>
            <a:off x="74284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7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676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678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679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83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68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vectors</a:t>
            </a:r>
          </a:p>
        </p:txBody>
      </p:sp>
      <p:sp>
        <p:nvSpPr>
          <p:cNvPr id="68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91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692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9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98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8988446" y="911916"/>
            <a:ext cx="1055825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5" name="Connection Line"/>
          <p:cNvSpPr/>
          <p:nvPr/>
        </p:nvSpPr>
        <p:spPr>
          <a:xfrm>
            <a:off x="9232510" y="2331917"/>
            <a:ext cx="980665" cy="130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1" h="21600" fill="norm" stroke="1" extrusionOk="0">
                <a:moveTo>
                  <a:pt x="0" y="0"/>
                </a:moveTo>
                <a:cubicBezTo>
                  <a:pt x="15052" y="890"/>
                  <a:pt x="21600" y="8090"/>
                  <a:pt x="19643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sp>
        <p:nvSpPr>
          <p:cNvPr id="703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04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Detransformation:…"/>
          <p:cNvSpPr txBox="1"/>
          <p:nvPr/>
        </p:nvSpPr>
        <p:spPr>
          <a:xfrm>
            <a:off x="2399030" y="3606800"/>
            <a:ext cx="820674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Detransformation:</a:t>
            </a:r>
          </a:p>
          <a:p>
            <a:pPr>
              <a:defRPr sz="8000"/>
            </a:pPr>
            <a:r>
              <a:t>Inverse matrix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99221" y="3759398"/>
            <a:ext cx="6406166" cy="22347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onnection Line"/>
          <p:cNvSpPr/>
          <p:nvPr/>
        </p:nvSpPr>
        <p:spPr>
          <a:xfrm>
            <a:off x="6486649" y="3764134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5877" y="3464563"/>
            <a:ext cx="2179611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3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39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140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4</a:t>
            </a:r>
          </a:p>
        </p:txBody>
      </p:sp>
      <p:sp>
        <p:nvSpPr>
          <p:cNvPr id="14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10311157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onnection Line"/>
          <p:cNvSpPr/>
          <p:nvPr/>
        </p:nvSpPr>
        <p:spPr>
          <a:xfrm>
            <a:off x="8205451" y="3199741"/>
            <a:ext cx="2477394" cy="54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1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22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724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grpSp>
        <p:nvGrpSpPr>
          <p:cNvPr id="728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726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  <p:sp>
          <p:nvSpPr>
            <p:cNvPr id="727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2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basis vector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73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7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7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Image" descr="Image"/>
            <p:cNvPicPr>
              <a:picLocks noChangeAspect="0"/>
            </p:cNvPicPr>
            <p:nvPr/>
          </p:nvPicPr>
          <p:blipFill>
            <a:blip r:embed="rId3">
              <a:alphaModFix amt="49841"/>
              <a:extLst/>
            </a:blip>
            <a:srcRect l="0" t="0" r="0" b="0"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1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745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8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49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50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52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5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7547168" y="1423072"/>
            <a:ext cx="377222" cy="377222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57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Connection Line"/>
          <p:cNvSpPr/>
          <p:nvPr/>
        </p:nvSpPr>
        <p:spPr>
          <a:xfrm>
            <a:off x="7988539" y="1252141"/>
            <a:ext cx="1080818" cy="75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2" fill="norm" stroke="1" extrusionOk="0">
                <a:moveTo>
                  <a:pt x="0" y="1808"/>
                </a:moveTo>
                <a:cubicBezTo>
                  <a:pt x="12616" y="-3238"/>
                  <a:pt x="19816" y="2280"/>
                  <a:pt x="21600" y="1836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67" y="3650853"/>
            <a:ext cx="10939886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Connection Line"/>
          <p:cNvSpPr/>
          <p:nvPr/>
        </p:nvSpPr>
        <p:spPr>
          <a:xfrm>
            <a:off x="8964421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70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771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773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77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78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78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782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783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95877" y="3464563"/>
            <a:ext cx="2500142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6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7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8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49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50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151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2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3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54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5" name="3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3</a:t>
            </a:r>
          </a:p>
        </p:txBody>
      </p:sp>
      <p:sp>
        <p:nvSpPr>
          <p:cNvPr id="156" name="-1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-1</a:t>
            </a:r>
          </a:p>
        </p:txBody>
      </p:sp>
      <p:sp>
        <p:nvSpPr>
          <p:cNvPr id="157" name="2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2</a:t>
            </a:r>
          </a:p>
        </p:txBody>
      </p:sp>
      <p:sp>
        <p:nvSpPr>
          <p:cNvPr id="158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" descr="Imag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8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790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9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95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7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2" name="Connection Line"/>
          <p:cNvSpPr/>
          <p:nvPr/>
        </p:nvSpPr>
        <p:spPr>
          <a:xfrm>
            <a:off x="8877539" y="1214059"/>
            <a:ext cx="1131866" cy="73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9" fill="norm" stroke="1" extrusionOk="0">
                <a:moveTo>
                  <a:pt x="21600" y="2744"/>
                </a:moveTo>
                <a:cubicBezTo>
                  <a:pt x="11608" y="-3751"/>
                  <a:pt x="4408" y="1284"/>
                  <a:pt x="0" y="1784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  <p:pic>
        <p:nvPicPr>
          <p:cNvPr id="799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01" name="MathTypeImage.pdf" descr="MathTypeImage.pd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example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MathTypeImage.pdf" descr="MathType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60" y="3650853"/>
            <a:ext cx="11757235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onnection Line"/>
          <p:cNvSpPr/>
          <p:nvPr/>
        </p:nvSpPr>
        <p:spPr>
          <a:xfrm>
            <a:off x="8961966" y="3178670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1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1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814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original grid</a:t>
            </a:r>
          </a:p>
        </p:txBody>
      </p:sp>
      <p:sp>
        <p:nvSpPr>
          <p:cNvPr id="81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  <p:sp>
        <p:nvSpPr>
          <p:cNvPr id="81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1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822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basis vectors</a:t>
            </a:r>
          </a:p>
        </p:txBody>
      </p:sp>
      <p:sp>
        <p:nvSpPr>
          <p:cNvPr id="82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A (transformation) grid</a:t>
            </a:r>
          </a:p>
        </p:txBody>
      </p:sp>
      <p:sp>
        <p:nvSpPr>
          <p:cNvPr id="825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 noChangeAspect="0"/>
          </p:cNvPicPr>
          <p:nvPr/>
        </p:nvPicPr>
        <p:blipFill>
          <a:blip r:embed="rId2">
            <a:alphaModFix amt="49841"/>
            <a:extLst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9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30" name="MathTypeImage.pdf" descr="MathType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32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6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7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FF45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0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1" name="Circle"/>
          <p:cNvSpPr/>
          <p:nvPr/>
        </p:nvSpPr>
        <p:spPr>
          <a:xfrm>
            <a:off x="6314059" y="910461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2" name="Circle"/>
          <p:cNvSpPr/>
          <p:nvPr/>
        </p:nvSpPr>
        <p:spPr>
          <a:xfrm>
            <a:off x="9988394" y="4688459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3" name="Circle"/>
          <p:cNvSpPr/>
          <p:nvPr/>
        </p:nvSpPr>
        <p:spPr>
          <a:xfrm>
            <a:off x="7584223" y="1392195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4" name="Circle"/>
          <p:cNvSpPr/>
          <p:nvPr/>
        </p:nvSpPr>
        <p:spPr>
          <a:xfrm>
            <a:off x="9721991" y="3158359"/>
            <a:ext cx="376681" cy="376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5" name="Circle"/>
          <p:cNvSpPr/>
          <p:nvPr/>
        </p:nvSpPr>
        <p:spPr>
          <a:xfrm>
            <a:off x="9350516" y="2668543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6" name="Circle"/>
          <p:cNvSpPr/>
          <p:nvPr/>
        </p:nvSpPr>
        <p:spPr>
          <a:xfrm>
            <a:off x="6980527" y="1150174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7" name="Circle"/>
          <p:cNvSpPr/>
          <p:nvPr/>
        </p:nvSpPr>
        <p:spPr>
          <a:xfrm>
            <a:off x="8187918" y="1737548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8" name="Circle"/>
          <p:cNvSpPr/>
          <p:nvPr/>
        </p:nvSpPr>
        <p:spPr>
          <a:xfrm>
            <a:off x="9988394" y="4224505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9" name="?"/>
          <p:cNvSpPr txBox="1"/>
          <p:nvPr/>
        </p:nvSpPr>
        <p:spPr>
          <a:xfrm>
            <a:off x="7613949" y="791012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0" name="?"/>
          <p:cNvSpPr txBox="1"/>
          <p:nvPr/>
        </p:nvSpPr>
        <p:spPr>
          <a:xfrm>
            <a:off x="7010253" y="406838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1" name="?"/>
          <p:cNvSpPr txBox="1"/>
          <p:nvPr/>
        </p:nvSpPr>
        <p:spPr>
          <a:xfrm>
            <a:off x="6343786" y="223410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2" name="?"/>
          <p:cNvSpPr txBox="1"/>
          <p:nvPr/>
        </p:nvSpPr>
        <p:spPr>
          <a:xfrm>
            <a:off x="9121185" y="1799363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3" name="?"/>
          <p:cNvSpPr txBox="1"/>
          <p:nvPr/>
        </p:nvSpPr>
        <p:spPr>
          <a:xfrm>
            <a:off x="8388482" y="1206072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4" name="?"/>
          <p:cNvSpPr txBox="1"/>
          <p:nvPr/>
        </p:nvSpPr>
        <p:spPr>
          <a:xfrm>
            <a:off x="10385122" y="3551239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5" name="?"/>
          <p:cNvSpPr txBox="1"/>
          <p:nvPr/>
        </p:nvSpPr>
        <p:spPr>
          <a:xfrm>
            <a:off x="10093889" y="2934713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6" name="?"/>
          <p:cNvSpPr txBox="1"/>
          <p:nvPr/>
        </p:nvSpPr>
        <p:spPr>
          <a:xfrm>
            <a:off x="9686479" y="2271716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7" name="?"/>
          <p:cNvSpPr txBox="1"/>
          <p:nvPr/>
        </p:nvSpPr>
        <p:spPr>
          <a:xfrm>
            <a:off x="10383535" y="4067216"/>
            <a:ext cx="317229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8" name="?"/>
          <p:cNvSpPr txBox="1"/>
          <p:nvPr/>
        </p:nvSpPr>
        <p:spPr>
          <a:xfrm>
            <a:off x="10394359" y="4496274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9" name="not invertible"/>
          <p:cNvSpPr txBox="1"/>
          <p:nvPr/>
        </p:nvSpPr>
        <p:spPr>
          <a:xfrm>
            <a:off x="8589855" y="661572"/>
            <a:ext cx="392623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not invertible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eigenvector"/>
          <p:cNvSpPr txBox="1"/>
          <p:nvPr/>
        </p:nvSpPr>
        <p:spPr>
          <a:xfrm>
            <a:off x="3763009" y="4216400"/>
            <a:ext cx="54787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eigenvector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Av=b…"/>
          <p:cNvSpPr txBox="1"/>
          <p:nvPr>
            <p:ph type="title"/>
          </p:nvPr>
        </p:nvSpPr>
        <p:spPr>
          <a:xfrm>
            <a:off x="1270000" y="347887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Av=b</a:t>
            </a:r>
          </a:p>
          <a:p>
            <a:pPr/>
            <a:r>
              <a:t>A transforms v to b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8853" y="6290249"/>
            <a:ext cx="31242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746" y="6264849"/>
            <a:ext cx="3086101" cy="287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8" name="Group"/>
          <p:cNvGrpSpPr/>
          <p:nvPr/>
        </p:nvGrpSpPr>
        <p:grpSpPr>
          <a:xfrm>
            <a:off x="2793272" y="3839580"/>
            <a:ext cx="7418256" cy="2074440"/>
            <a:chOff x="0" y="0"/>
            <a:chExt cx="7418254" cy="2074438"/>
          </a:xfrm>
        </p:grpSpPr>
        <p:pic>
          <p:nvPicPr>
            <p:cNvPr id="866" name="MathTypeImage.pdf" descr="MathType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321032"/>
              <a:ext cx="7418255" cy="1753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Connection Line"/>
            <p:cNvSpPr/>
            <p:nvPr/>
          </p:nvSpPr>
          <p:spPr>
            <a:xfrm>
              <a:off x="4264574" y="-1"/>
              <a:ext cx="1771534" cy="38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7186" y="-5344"/>
                    <a:pt x="14386" y="-5400"/>
                    <a:pt x="21600" y="16032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869" name="x space"/>
          <p:cNvSpPr txBox="1"/>
          <p:nvPr/>
        </p:nvSpPr>
        <p:spPr>
          <a:xfrm>
            <a:off x="3194516" y="919462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 space</a:t>
            </a:r>
          </a:p>
        </p:txBody>
      </p:sp>
      <p:sp>
        <p:nvSpPr>
          <p:cNvPr id="870" name="b space"/>
          <p:cNvSpPr txBox="1"/>
          <p:nvPr/>
        </p:nvSpPr>
        <p:spPr>
          <a:xfrm>
            <a:off x="8025298" y="9194620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